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4BFF9C"/>
    <a:srgbClr val="09FF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4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498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85B62-45DA-4B3F-AAC5-6733E903903E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673B1-8CAB-439C-9D07-0B6EF5E34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322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CLAMP. CLAMP</a:t>
            </a:r>
            <a:r>
              <a:rPr lang="en-US" baseline="0" dirty="0" smtClean="0"/>
              <a:t> is a group of mangaka who have created countless fantasy </a:t>
            </a:r>
            <a:r>
              <a:rPr lang="en-US" baseline="0" dirty="0" err="1" smtClean="0"/>
              <a:t>mangas</a:t>
            </a:r>
            <a:r>
              <a:rPr lang="en-US" baseline="0" dirty="0" smtClean="0"/>
              <a:t>, many of which are shounen. The characters are re-used in nearly every one of their series, making a trademark for CLAMP.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673B1-8CAB-439C-9D07-0B6EF5E342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069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</a:t>
            </a:r>
            <a:r>
              <a:rPr lang="en-US" dirty="0" err="1" smtClean="0"/>
              <a:t>Hiro</a:t>
            </a:r>
            <a:r>
              <a:rPr lang="en-US" dirty="0" smtClean="0"/>
              <a:t> </a:t>
            </a:r>
            <a:r>
              <a:rPr lang="en-US" dirty="0" err="1" smtClean="0"/>
              <a:t>Mashima</a:t>
            </a:r>
            <a:r>
              <a:rPr lang="en-US" dirty="0" smtClean="0"/>
              <a:t>. </a:t>
            </a:r>
            <a:r>
              <a:rPr lang="en-US" dirty="0" err="1" smtClean="0"/>
              <a:t>Hiro</a:t>
            </a:r>
            <a:r>
              <a:rPr lang="en-US" dirty="0" smtClean="0"/>
              <a:t> </a:t>
            </a:r>
            <a:r>
              <a:rPr lang="en-US" dirty="0" err="1" smtClean="0"/>
              <a:t>Mashima</a:t>
            </a:r>
            <a:r>
              <a:rPr lang="en-US" dirty="0" smtClean="0"/>
              <a:t> is a mangaka with an interesting touch to his fantasy stories. To the left we have his most recent work “Fairy Tail”. Main character is </a:t>
            </a:r>
            <a:r>
              <a:rPr lang="en-US" dirty="0" err="1" smtClean="0"/>
              <a:t>Natsu</a:t>
            </a:r>
            <a:r>
              <a:rPr lang="en-US" dirty="0" smtClean="0"/>
              <a:t>,</a:t>
            </a:r>
            <a:r>
              <a:rPr lang="en-US" baseline="0" dirty="0" smtClean="0"/>
              <a:t> which translates as “Summer”. Next, his previous work “Rave Master”. Main character is “</a:t>
            </a:r>
            <a:r>
              <a:rPr lang="en-US" baseline="0" dirty="0" err="1" smtClean="0"/>
              <a:t>Haru</a:t>
            </a:r>
            <a:r>
              <a:rPr lang="en-US" baseline="0" dirty="0" smtClean="0"/>
              <a:t>”, which translates as “Spring”. His debut (right) manga “Soul Monster” hadn’t been made into an anime, but note that the main character’s name is “Aki”, which translates to “Autumn”. So </a:t>
            </a:r>
            <a:r>
              <a:rPr lang="en-US" baseline="0" dirty="0" err="1" smtClean="0"/>
              <a:t>Mashima</a:t>
            </a:r>
            <a:r>
              <a:rPr lang="en-US" baseline="0" dirty="0" smtClean="0"/>
              <a:t> has quite the love for naming his main characters after seasons. ^^ After this, watch the first anime episode of “Fairy Tail”, then watch the first episode of “</a:t>
            </a:r>
            <a:r>
              <a:rPr lang="en-US" baseline="0" dirty="0" err="1" smtClean="0"/>
              <a:t>CardCaptor</a:t>
            </a:r>
            <a:r>
              <a:rPr lang="en-US" baseline="0" dirty="0" smtClean="0"/>
              <a:t> Sakura”. Make some comparisons </a:t>
            </a:r>
            <a:r>
              <a:rPr lang="en-US" baseline="0" smtClean="0"/>
              <a:t>and contrasts.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673B1-8CAB-439C-9D07-0B6EF5E342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66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4E13-B233-472E-950F-FDE12ABF3825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EA575-CE60-4C6F-BCE0-C4A817A22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4E13-B233-472E-950F-FDE12ABF3825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EA575-CE60-4C6F-BCE0-C4A817A22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72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4E13-B233-472E-950F-FDE12ABF3825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EA575-CE60-4C6F-BCE0-C4A817A22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62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4E13-B233-472E-950F-FDE12ABF3825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EA575-CE60-4C6F-BCE0-C4A817A22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14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4E13-B233-472E-950F-FDE12ABF3825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EA575-CE60-4C6F-BCE0-C4A817A22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360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4E13-B233-472E-950F-FDE12ABF3825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EA575-CE60-4C6F-BCE0-C4A817A22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32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4E13-B233-472E-950F-FDE12ABF3825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EA575-CE60-4C6F-BCE0-C4A817A22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8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4E13-B233-472E-950F-FDE12ABF3825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EA575-CE60-4C6F-BCE0-C4A817A22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617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4E13-B233-472E-950F-FDE12ABF3825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EA575-CE60-4C6F-BCE0-C4A817A22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36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4E13-B233-472E-950F-FDE12ABF3825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EA575-CE60-4C6F-BCE0-C4A817A22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78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4E13-B233-472E-950F-FDE12ABF3825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EA575-CE60-4C6F-BCE0-C4A817A22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13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24E13-B233-472E-950F-FDE12ABF3825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EA575-CE60-4C6F-BCE0-C4A817A22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2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0"/>
            <a:ext cx="226453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schemeClr val="tx2"/>
                </a:solidFill>
              </a:rPr>
              <a:t>Who’s </a:t>
            </a:r>
          </a:p>
          <a:p>
            <a:endParaRPr lang="en-US" sz="3600" b="1" i="1" dirty="0" smtClean="0">
              <a:solidFill>
                <a:schemeClr val="tx2"/>
              </a:solidFill>
            </a:endParaRPr>
          </a:p>
          <a:p>
            <a:r>
              <a:rPr lang="en-US" sz="3600" b="1" i="1" dirty="0" smtClean="0">
                <a:solidFill>
                  <a:schemeClr val="tx2"/>
                </a:solidFill>
              </a:rPr>
              <a:t>That</a:t>
            </a:r>
          </a:p>
          <a:p>
            <a:endParaRPr lang="en-US" sz="3600" b="1" i="1" dirty="0" smtClean="0">
              <a:solidFill>
                <a:schemeClr val="tx2"/>
              </a:solidFill>
            </a:endParaRPr>
          </a:p>
          <a:p>
            <a:r>
              <a:rPr lang="en-US" sz="3600" b="1" i="1" dirty="0" smtClean="0">
                <a:solidFill>
                  <a:schemeClr val="tx2"/>
                </a:solidFill>
              </a:rPr>
              <a:t>Character?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0"/>
            <a:ext cx="41148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0"/>
            <a:ext cx="41148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24600" y="150411"/>
            <a:ext cx="25330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3399"/>
                </a:solidFill>
              </a:rPr>
              <a:t>Sailor Moon /</a:t>
            </a:r>
          </a:p>
          <a:p>
            <a:r>
              <a:rPr lang="en-US" sz="3200" b="1" dirty="0" err="1" smtClean="0">
                <a:solidFill>
                  <a:srgbClr val="FF3399"/>
                </a:solidFill>
              </a:rPr>
              <a:t>Usagi</a:t>
            </a:r>
            <a:r>
              <a:rPr lang="en-US" sz="3200" b="1" dirty="0" smtClean="0">
                <a:solidFill>
                  <a:srgbClr val="FF3399"/>
                </a:solidFill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</a:rPr>
              <a:t>Tsukino</a:t>
            </a:r>
            <a:endParaRPr lang="en-US" sz="3200" b="1" dirty="0">
              <a:solidFill>
                <a:srgbClr val="FF3399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077" y="4687759"/>
            <a:ext cx="2587475" cy="9935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972" y="5791200"/>
            <a:ext cx="2991027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62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Shounen VS Shoujo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184657" y="2209800"/>
            <a:ext cx="267413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i="1" u="sng" dirty="0" smtClean="0">
                <a:solidFill>
                  <a:srgbClr val="FF3399"/>
                </a:solidFill>
              </a:rPr>
              <a:t>Shoujo </a:t>
            </a:r>
          </a:p>
          <a:p>
            <a:pPr algn="ctr"/>
            <a:r>
              <a:rPr lang="en-US" sz="5400" b="1" i="1" u="sng" dirty="0" smtClean="0">
                <a:solidFill>
                  <a:srgbClr val="FFFF00"/>
                </a:solidFill>
              </a:rPr>
              <a:t>Vs</a:t>
            </a:r>
          </a:p>
          <a:p>
            <a:pPr algn="ctr"/>
            <a:r>
              <a:rPr lang="en-US" sz="5400" b="1" i="1" u="sng" dirty="0" smtClean="0">
                <a:solidFill>
                  <a:srgbClr val="00B050"/>
                </a:solidFill>
              </a:rPr>
              <a:t>Shounen</a:t>
            </a:r>
            <a:endParaRPr lang="en-US" sz="5400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60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5" name="TextBox 4"/>
          <p:cNvSpPr txBox="1"/>
          <p:nvPr/>
        </p:nvSpPr>
        <p:spPr>
          <a:xfrm>
            <a:off x="20392" y="533400"/>
            <a:ext cx="4303101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3399"/>
                </a:solidFill>
              </a:rPr>
              <a:t>Shoujo</a:t>
            </a:r>
            <a:r>
              <a:rPr lang="en-US" sz="2400" dirty="0" smtClean="0">
                <a:solidFill>
                  <a:schemeClr val="accent4"/>
                </a:solidFill>
              </a:rPr>
              <a:t> in Japanese means “</a:t>
            </a:r>
            <a:r>
              <a:rPr lang="en-US" sz="2400" dirty="0" smtClean="0">
                <a:solidFill>
                  <a:srgbClr val="FF3399"/>
                </a:solidFill>
              </a:rPr>
              <a:t>girl</a:t>
            </a:r>
            <a:r>
              <a:rPr lang="en-US" sz="2400" dirty="0" smtClean="0">
                <a:solidFill>
                  <a:schemeClr val="accent4"/>
                </a:solidFill>
              </a:rPr>
              <a:t>”.</a:t>
            </a:r>
          </a:p>
          <a:p>
            <a:endParaRPr lang="en-US" sz="2400" dirty="0" smtClean="0">
              <a:solidFill>
                <a:schemeClr val="accent4"/>
              </a:solidFill>
            </a:endParaRPr>
          </a:p>
          <a:p>
            <a:r>
              <a:rPr lang="en-US" sz="2400" dirty="0" smtClean="0">
                <a:solidFill>
                  <a:schemeClr val="accent4"/>
                </a:solidFill>
              </a:rPr>
              <a:t>A series that is labeled as shoujo </a:t>
            </a:r>
          </a:p>
          <a:p>
            <a:r>
              <a:rPr lang="en-US" sz="2400" dirty="0" smtClean="0">
                <a:solidFill>
                  <a:schemeClr val="accent4"/>
                </a:solidFill>
              </a:rPr>
              <a:t>means that the series is directed </a:t>
            </a:r>
          </a:p>
          <a:p>
            <a:r>
              <a:rPr lang="en-US" sz="2400" dirty="0" smtClean="0">
                <a:solidFill>
                  <a:schemeClr val="accent4"/>
                </a:solidFill>
              </a:rPr>
              <a:t>towards 7 to 18 year old</a:t>
            </a:r>
          </a:p>
          <a:p>
            <a:r>
              <a:rPr lang="en-US" sz="2400" dirty="0" smtClean="0">
                <a:solidFill>
                  <a:schemeClr val="accent4"/>
                </a:solidFill>
              </a:rPr>
              <a:t>female viewers.</a:t>
            </a:r>
            <a:endParaRPr lang="en-US" sz="2400" dirty="0">
              <a:solidFill>
                <a:schemeClr val="accent4"/>
              </a:solidFill>
            </a:endParaRP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Shounen</a:t>
            </a:r>
            <a:r>
              <a:rPr lang="en-US" sz="2400" dirty="0" smtClean="0">
                <a:solidFill>
                  <a:schemeClr val="bg1"/>
                </a:solidFill>
              </a:rPr>
              <a:t> in Japanese means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“</a:t>
            </a:r>
            <a:r>
              <a:rPr lang="en-US" sz="2400" dirty="0" smtClean="0">
                <a:solidFill>
                  <a:srgbClr val="FF0000"/>
                </a:solidFill>
              </a:rPr>
              <a:t>boy</a:t>
            </a:r>
            <a:r>
              <a:rPr lang="en-US" sz="2400" dirty="0" smtClean="0">
                <a:solidFill>
                  <a:schemeClr val="bg1"/>
                </a:solidFill>
              </a:rPr>
              <a:t>”.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chemeClr val="bg1"/>
                </a:solidFill>
              </a:rPr>
              <a:t>A series that is labeled as </a:t>
            </a:r>
          </a:p>
          <a:p>
            <a:r>
              <a:rPr lang="en-US" sz="2400" dirty="0">
                <a:solidFill>
                  <a:schemeClr val="bg1"/>
                </a:solidFill>
              </a:rPr>
              <a:t>s</a:t>
            </a:r>
            <a:r>
              <a:rPr lang="en-US" sz="2400" dirty="0" smtClean="0">
                <a:solidFill>
                  <a:schemeClr val="bg1"/>
                </a:solidFill>
              </a:rPr>
              <a:t>hounen means that the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series is directed towards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7 to 18 year old male viewers.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04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1800"/>
            <a:ext cx="4419600" cy="3886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971800"/>
            <a:ext cx="4724400" cy="3886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8310" y="2202359"/>
            <a:ext cx="86434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C000"/>
                </a:solidFill>
              </a:rPr>
              <a:t>What shoujo animes can you name?</a:t>
            </a:r>
            <a:endParaRPr lang="en-US" sz="4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32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3" y="0"/>
            <a:ext cx="3052293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32004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0"/>
            <a:ext cx="28956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65827" y="286433"/>
            <a:ext cx="6564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What are some shounen animes?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90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1453</TotalTime>
  <Words>272</Words>
  <Application>Microsoft Office PowerPoint</Application>
  <PresentationFormat>On-screen Show (4:3)</PresentationFormat>
  <Paragraphs>34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3</vt:lpstr>
      <vt:lpstr>Shounen VS Shoujo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</dc:creator>
  <cp:lastModifiedBy>Melissa</cp:lastModifiedBy>
  <cp:revision>41</cp:revision>
  <dcterms:created xsi:type="dcterms:W3CDTF">2013-09-18T18:04:57Z</dcterms:created>
  <dcterms:modified xsi:type="dcterms:W3CDTF">2014-08-19T13:18:11Z</dcterms:modified>
</cp:coreProperties>
</file>