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6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B38EE-A8BD-47FF-A8A4-3B785F4E5405}" type="datetimeFigureOut">
              <a:rPr lang="en-US" smtClean="0"/>
              <a:t>8/17/2014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A3906-CB7A-4447-86E8-768DD2B7D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330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B38EE-A8BD-47FF-A8A4-3B785F4E5405}" type="datetimeFigureOut">
              <a:rPr lang="en-US" smtClean="0"/>
              <a:t>8/17/2014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A3906-CB7A-4447-86E8-768DD2B7D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645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B38EE-A8BD-47FF-A8A4-3B785F4E5405}" type="datetimeFigureOut">
              <a:rPr lang="en-US" smtClean="0"/>
              <a:t>8/17/2014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A3906-CB7A-4447-86E8-768DD2B7D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30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B38EE-A8BD-47FF-A8A4-3B785F4E5405}" type="datetimeFigureOut">
              <a:rPr lang="en-US" smtClean="0"/>
              <a:t>8/17/2014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A3906-CB7A-4447-86E8-768DD2B7D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020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B38EE-A8BD-47FF-A8A4-3B785F4E5405}" type="datetimeFigureOut">
              <a:rPr lang="en-US" smtClean="0"/>
              <a:t>8/17/2014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A3906-CB7A-4447-86E8-768DD2B7D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763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B38EE-A8BD-47FF-A8A4-3B785F4E5405}" type="datetimeFigureOut">
              <a:rPr lang="en-US" smtClean="0"/>
              <a:t>8/17/2014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A3906-CB7A-4447-86E8-768DD2B7D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208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B38EE-A8BD-47FF-A8A4-3B785F4E5405}" type="datetimeFigureOut">
              <a:rPr lang="en-US" smtClean="0"/>
              <a:t>8/17/2014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A3906-CB7A-4447-86E8-768DD2B7D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529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B38EE-A8BD-47FF-A8A4-3B785F4E5405}" type="datetimeFigureOut">
              <a:rPr lang="en-US" smtClean="0"/>
              <a:t>8/17/2014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A3906-CB7A-4447-86E8-768DD2B7D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994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B38EE-A8BD-47FF-A8A4-3B785F4E5405}" type="datetimeFigureOut">
              <a:rPr lang="en-US" smtClean="0"/>
              <a:t>8/17/2014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A3906-CB7A-4447-86E8-768DD2B7D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073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B38EE-A8BD-47FF-A8A4-3B785F4E5405}" type="datetimeFigureOut">
              <a:rPr lang="en-US" smtClean="0"/>
              <a:t>8/17/2014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A3906-CB7A-4447-86E8-768DD2B7D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356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B38EE-A8BD-47FF-A8A4-3B785F4E5405}" type="datetimeFigureOut">
              <a:rPr lang="en-US" smtClean="0"/>
              <a:t>8/17/2014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A3906-CB7A-4447-86E8-768DD2B7D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67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4B38EE-A8BD-47FF-A8A4-3B785F4E5405}" type="datetimeFigureOut">
              <a:rPr lang="en-US" smtClean="0"/>
              <a:t>8/17/2014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5A3906-CB7A-4447-86E8-768DD2B7D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233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g"/><Relationship Id="rId4" Type="http://schemas.openxmlformats.org/officeDocument/2006/relationships/image" Target="../media/image1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414"/>
            <a:ext cx="9149892" cy="685358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17114"/>
            <a:ext cx="2286000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9100" y="0"/>
            <a:ext cx="228600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200" y="5199501"/>
            <a:ext cx="2209800" cy="165849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638800" y="685800"/>
            <a:ext cx="24865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Chrome </a:t>
            </a:r>
            <a:r>
              <a:rPr lang="en-US" sz="2800" dirty="0" err="1" smtClean="0">
                <a:solidFill>
                  <a:srgbClr val="FF0000"/>
                </a:solidFill>
              </a:rPr>
              <a:t>Dokuro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3064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00" y="0"/>
            <a:ext cx="5473700" cy="762000"/>
          </a:xfrm>
        </p:spPr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Beginnings of Anime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888712"/>
            <a:ext cx="86868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F0"/>
                </a:solidFill>
              </a:rPr>
              <a:t>Anime actually originated from the West, and </a:t>
            </a:r>
            <a:r>
              <a:rPr lang="en-US" sz="2800" dirty="0" err="1" smtClean="0">
                <a:solidFill>
                  <a:srgbClr val="00B0F0"/>
                </a:solidFill>
              </a:rPr>
              <a:t>Émile</a:t>
            </a:r>
            <a:r>
              <a:rPr lang="en-US" sz="2800" dirty="0" smtClean="0">
                <a:solidFill>
                  <a:srgbClr val="00B0F0"/>
                </a:solidFill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</a:rPr>
              <a:t>Cohl</a:t>
            </a:r>
            <a:r>
              <a:rPr lang="en-US" sz="2800" dirty="0" smtClean="0">
                <a:solidFill>
                  <a:srgbClr val="00B0F0"/>
                </a:solidFill>
              </a:rPr>
              <a:t> is thought of as “The Father of Animated Cartoon”. Western</a:t>
            </a:r>
          </a:p>
          <a:p>
            <a:r>
              <a:rPr lang="en-US" sz="2800" dirty="0">
                <a:solidFill>
                  <a:srgbClr val="00B0F0"/>
                </a:solidFill>
              </a:rPr>
              <a:t>	</a:t>
            </a:r>
            <a:r>
              <a:rPr lang="en-US" sz="2800" dirty="0" smtClean="0">
                <a:solidFill>
                  <a:srgbClr val="00B0F0"/>
                </a:solidFill>
              </a:rPr>
              <a:t>			animation is to be explored in</a:t>
            </a:r>
          </a:p>
          <a:p>
            <a:r>
              <a:rPr lang="en-US" sz="2800" dirty="0">
                <a:solidFill>
                  <a:srgbClr val="00B0F0"/>
                </a:solidFill>
              </a:rPr>
              <a:t>	</a:t>
            </a:r>
            <a:r>
              <a:rPr lang="en-US" sz="2800" dirty="0" smtClean="0">
                <a:solidFill>
                  <a:srgbClr val="00B0F0"/>
                </a:solidFill>
              </a:rPr>
              <a:t>			depth later, but for now, know</a:t>
            </a:r>
          </a:p>
          <a:p>
            <a:r>
              <a:rPr lang="en-US" sz="2800" dirty="0">
                <a:solidFill>
                  <a:srgbClr val="00B0F0"/>
                </a:solidFill>
              </a:rPr>
              <a:t>	</a:t>
            </a:r>
            <a:r>
              <a:rPr lang="en-US" sz="2800" dirty="0" smtClean="0">
                <a:solidFill>
                  <a:srgbClr val="00B0F0"/>
                </a:solidFill>
              </a:rPr>
              <a:t>			the guy on the left and the guys</a:t>
            </a:r>
          </a:p>
          <a:p>
            <a:r>
              <a:rPr lang="en-US" sz="2800" dirty="0">
                <a:solidFill>
                  <a:srgbClr val="00B0F0"/>
                </a:solidFill>
              </a:rPr>
              <a:t>	</a:t>
            </a:r>
            <a:r>
              <a:rPr lang="en-US" sz="2800" dirty="0" smtClean="0">
                <a:solidFill>
                  <a:srgbClr val="00B0F0"/>
                </a:solidFill>
              </a:rPr>
              <a:t>			below.</a:t>
            </a:r>
          </a:p>
          <a:p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				</a:t>
            </a:r>
          </a:p>
          <a:p>
            <a:endParaRPr lang="en-US" sz="2800" dirty="0"/>
          </a:p>
          <a:p>
            <a:endParaRPr lang="en-US" sz="2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133599"/>
            <a:ext cx="3429000" cy="452851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114800" y="3733800"/>
            <a:ext cx="43522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400" dirty="0" err="1">
                <a:solidFill>
                  <a:schemeClr val="accent6"/>
                </a:solidFill>
              </a:rPr>
              <a:t>Shimokawa</a:t>
            </a:r>
            <a:r>
              <a:rPr lang="en-US" sz="4400" dirty="0">
                <a:solidFill>
                  <a:schemeClr val="accent6"/>
                </a:solidFill>
              </a:rPr>
              <a:t> </a:t>
            </a:r>
            <a:r>
              <a:rPr lang="en-US" sz="4400" dirty="0" err="1" smtClean="0">
                <a:solidFill>
                  <a:schemeClr val="accent6"/>
                </a:solidFill>
              </a:rPr>
              <a:t>Oten</a:t>
            </a:r>
            <a:endParaRPr lang="en-US" sz="4400" dirty="0" smtClean="0">
              <a:solidFill>
                <a:schemeClr val="accent6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400" dirty="0" err="1">
                <a:solidFill>
                  <a:schemeClr val="accent6"/>
                </a:solidFill>
              </a:rPr>
              <a:t>Kouchi</a:t>
            </a:r>
            <a:r>
              <a:rPr lang="en-US" sz="4400" dirty="0">
                <a:solidFill>
                  <a:schemeClr val="accent6"/>
                </a:solidFill>
              </a:rPr>
              <a:t> </a:t>
            </a:r>
            <a:r>
              <a:rPr lang="en-US" sz="4400" dirty="0" err="1" smtClean="0">
                <a:solidFill>
                  <a:schemeClr val="accent6"/>
                </a:solidFill>
              </a:rPr>
              <a:t>Jun'ichi</a:t>
            </a:r>
            <a:endParaRPr lang="en-US" sz="4400" dirty="0" smtClean="0">
              <a:solidFill>
                <a:schemeClr val="accent6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400" dirty="0" err="1">
                <a:solidFill>
                  <a:schemeClr val="accent6"/>
                </a:solidFill>
              </a:rPr>
              <a:t>Kitayama</a:t>
            </a:r>
            <a:r>
              <a:rPr lang="en-US" sz="4400" dirty="0">
                <a:solidFill>
                  <a:schemeClr val="accent6"/>
                </a:solidFill>
              </a:rPr>
              <a:t> </a:t>
            </a:r>
            <a:r>
              <a:rPr lang="en-US" sz="4400" dirty="0" err="1" smtClean="0">
                <a:solidFill>
                  <a:schemeClr val="accent6"/>
                </a:solidFill>
              </a:rPr>
              <a:t>Seitaro</a:t>
            </a:r>
            <a:endParaRPr lang="en-US" sz="4400" dirty="0" smtClean="0">
              <a:solidFill>
                <a:schemeClr val="accent6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139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1054100"/>
            <a:ext cx="8839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accent6">
                    <a:lumMod val="50000"/>
                  </a:schemeClr>
                </a:solidFill>
              </a:rPr>
              <a:t>The earliest known anime (discovered in 2005) </a:t>
            </a:r>
          </a:p>
          <a:p>
            <a:r>
              <a:rPr lang="en-US" sz="3600" dirty="0" smtClean="0">
                <a:solidFill>
                  <a:schemeClr val="accent6">
                    <a:lumMod val="50000"/>
                  </a:schemeClr>
                </a:solidFill>
              </a:rPr>
              <a:t>was produced circa 1907 and consists of fifty </a:t>
            </a:r>
          </a:p>
          <a:p>
            <a:r>
              <a:rPr lang="en-US" sz="3600" dirty="0" smtClean="0">
                <a:solidFill>
                  <a:schemeClr val="accent6">
                    <a:lumMod val="50000"/>
                  </a:schemeClr>
                </a:solidFill>
              </a:rPr>
              <a:t>frames drawn directly onto a strip of celluloid. </a:t>
            </a:r>
          </a:p>
          <a:p>
            <a:r>
              <a:rPr lang="en-US" sz="3600" dirty="0" smtClean="0">
                <a:solidFill>
                  <a:schemeClr val="accent6">
                    <a:lumMod val="50000"/>
                  </a:schemeClr>
                </a:solidFill>
              </a:rPr>
              <a:t>The untitled short depicts a young boy </a:t>
            </a:r>
          </a:p>
          <a:p>
            <a:r>
              <a:rPr lang="en-US" sz="3600" dirty="0" smtClean="0">
                <a:solidFill>
                  <a:schemeClr val="accent6">
                    <a:lumMod val="50000"/>
                  </a:schemeClr>
                </a:solidFill>
              </a:rPr>
              <a:t>writing the Chinese characters for </a:t>
            </a:r>
          </a:p>
          <a:p>
            <a:r>
              <a:rPr lang="en-US" sz="3600" dirty="0" smtClean="0">
                <a:solidFill>
                  <a:schemeClr val="accent6">
                    <a:lumMod val="50000"/>
                  </a:schemeClr>
                </a:solidFill>
              </a:rPr>
              <a:t>"moving picture"(</a:t>
            </a:r>
            <a:r>
              <a:rPr lang="ja-JP" altLang="en-US" sz="3600" dirty="0" smtClean="0">
                <a:solidFill>
                  <a:schemeClr val="accent6">
                    <a:lumMod val="50000"/>
                  </a:schemeClr>
                </a:solidFill>
              </a:rPr>
              <a:t>映画</a:t>
            </a:r>
            <a:r>
              <a:rPr lang="en-US" altLang="ja-JP" sz="3600" dirty="0" smtClean="0">
                <a:solidFill>
                  <a:schemeClr val="accent6">
                    <a:lumMod val="50000"/>
                  </a:schemeClr>
                </a:solidFill>
              </a:rPr>
              <a:t>), </a:t>
            </a:r>
            <a:r>
              <a:rPr lang="en-US" sz="3600" dirty="0" smtClean="0">
                <a:solidFill>
                  <a:schemeClr val="accent6">
                    <a:lumMod val="50000"/>
                  </a:schemeClr>
                </a:solidFill>
              </a:rPr>
              <a:t>then turning towards </a:t>
            </a:r>
          </a:p>
          <a:p>
            <a:r>
              <a:rPr lang="en-US" sz="3600" dirty="0" smtClean="0">
                <a:solidFill>
                  <a:schemeClr val="accent6">
                    <a:lumMod val="50000"/>
                  </a:schemeClr>
                </a:solidFill>
              </a:rPr>
              <a:t>the viewer, removing his hat, and offering a </a:t>
            </a:r>
          </a:p>
          <a:p>
            <a:r>
              <a:rPr lang="en-US" sz="3600" dirty="0" smtClean="0">
                <a:solidFill>
                  <a:schemeClr val="accent6">
                    <a:lumMod val="50000"/>
                  </a:schemeClr>
                </a:solidFill>
              </a:rPr>
              <a:t>salute. The creator's identity is unknown.</a:t>
            </a:r>
            <a:endParaRPr lang="en-US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2340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8205260" cy="6124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Not very many early animated films survived through </a:t>
            </a:r>
          </a:p>
          <a:p>
            <a:r>
              <a:rPr lang="en-US" sz="2800" dirty="0" smtClean="0">
                <a:solidFill>
                  <a:srgbClr val="00B050"/>
                </a:solidFill>
              </a:rPr>
              <a:t>the years, although records show that in the very early </a:t>
            </a:r>
          </a:p>
          <a:p>
            <a:r>
              <a:rPr lang="en-US" sz="2800" dirty="0" smtClean="0">
                <a:solidFill>
                  <a:srgbClr val="00B050"/>
                </a:solidFill>
              </a:rPr>
              <a:t>1900s, a movie called </a:t>
            </a:r>
            <a:r>
              <a:rPr lang="en-US" sz="2800" dirty="0" err="1" smtClean="0">
                <a:solidFill>
                  <a:srgbClr val="00B050"/>
                </a:solidFill>
              </a:rPr>
              <a:t>Tekugukan</a:t>
            </a:r>
            <a:r>
              <a:rPr lang="en-US" sz="2800" dirty="0" smtClean="0">
                <a:solidFill>
                  <a:srgbClr val="00B050"/>
                </a:solidFill>
              </a:rPr>
              <a:t> was showed in </a:t>
            </a:r>
          </a:p>
          <a:p>
            <a:r>
              <a:rPr lang="it-IT" sz="2800" dirty="0" smtClean="0">
                <a:solidFill>
                  <a:srgbClr val="00B050"/>
                </a:solidFill>
              </a:rPr>
              <a:t>Kabukiza (a Cinema Centre in Tokyo).</a:t>
            </a:r>
          </a:p>
          <a:p>
            <a:endParaRPr lang="it-IT" sz="2800" dirty="0" smtClean="0">
              <a:solidFill>
                <a:srgbClr val="FFC000"/>
              </a:solidFill>
            </a:endParaRPr>
          </a:p>
          <a:p>
            <a:r>
              <a:rPr lang="it-IT" sz="2800" dirty="0" smtClean="0">
                <a:solidFill>
                  <a:srgbClr val="7030A0"/>
                </a:solidFill>
              </a:rPr>
              <a:t>Before and during the world wars, </a:t>
            </a:r>
          </a:p>
          <a:p>
            <a:r>
              <a:rPr lang="it-IT" sz="2800" dirty="0" smtClean="0">
                <a:solidFill>
                  <a:srgbClr val="7030A0"/>
                </a:solidFill>
              </a:rPr>
              <a:t>animation was ‘living’ in Japan only </a:t>
            </a:r>
          </a:p>
          <a:p>
            <a:r>
              <a:rPr lang="it-IT" sz="2800" dirty="0" smtClean="0">
                <a:solidFill>
                  <a:srgbClr val="7030A0"/>
                </a:solidFill>
              </a:rPr>
              <a:t>by commissons, and could not be funded </a:t>
            </a:r>
          </a:p>
          <a:p>
            <a:r>
              <a:rPr lang="it-IT" sz="2800" dirty="0" smtClean="0">
                <a:solidFill>
                  <a:srgbClr val="7030A0"/>
                </a:solidFill>
              </a:rPr>
              <a:t>like it is today. Animation at the time was </a:t>
            </a:r>
          </a:p>
          <a:p>
            <a:r>
              <a:rPr lang="it-IT" sz="2800" dirty="0" smtClean="0">
                <a:solidFill>
                  <a:srgbClr val="7030A0"/>
                </a:solidFill>
              </a:rPr>
              <a:t>being experimented with by coping the </a:t>
            </a:r>
          </a:p>
          <a:p>
            <a:r>
              <a:rPr lang="it-IT" sz="2800" dirty="0" smtClean="0">
                <a:solidFill>
                  <a:srgbClr val="7030A0"/>
                </a:solidFill>
              </a:rPr>
              <a:t>Basics of Disney works. At some point </a:t>
            </a:r>
          </a:p>
          <a:p>
            <a:r>
              <a:rPr lang="it-IT" sz="2800" dirty="0" smtClean="0">
                <a:solidFill>
                  <a:srgbClr val="7030A0"/>
                </a:solidFill>
              </a:rPr>
              <a:t>during the war, some animators were hired </a:t>
            </a:r>
          </a:p>
          <a:p>
            <a:r>
              <a:rPr lang="it-IT" sz="2800" dirty="0" smtClean="0">
                <a:solidFill>
                  <a:srgbClr val="7030A0"/>
                </a:solidFill>
              </a:rPr>
              <a:t>to draw combat scenarios and training </a:t>
            </a:r>
          </a:p>
          <a:p>
            <a:r>
              <a:rPr lang="it-IT" sz="2800" dirty="0" smtClean="0">
                <a:solidFill>
                  <a:srgbClr val="7030A0"/>
                </a:solidFill>
              </a:rPr>
              <a:t>guides for the Japanese miltary.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2057" y="1905000"/>
            <a:ext cx="2618845" cy="18859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6055" y="5295900"/>
            <a:ext cx="2990850" cy="156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770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5400"/>
            <a:ext cx="9172191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</a:rPr>
              <a:t>But, after the wars ended, animation grew to become 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</a:rPr>
              <a:t>more popular. </a:t>
            </a:r>
            <a:endParaRPr lang="en-US" sz="2400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</a:rPr>
              <a:t>Toei Animation 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</a:rPr>
              <a:t>was </a:t>
            </a:r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</a:rPr>
              <a:t>founded 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</a:rPr>
              <a:t>and produced the first color anime feature </a:t>
            </a:r>
            <a:endParaRPr lang="en-US" sz="2400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</a:rPr>
              <a:t>film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</a:rPr>
              <a:t>, </a:t>
            </a:r>
            <a:r>
              <a:rPr lang="en-US" sz="2400" u="sng" dirty="0" err="1">
                <a:solidFill>
                  <a:schemeClr val="accent2"/>
                </a:solidFill>
              </a:rPr>
              <a:t>Hakujaden</a:t>
            </a:r>
            <a:r>
              <a:rPr lang="en-US" sz="2400" u="sng" dirty="0">
                <a:solidFill>
                  <a:schemeClr val="accent2"/>
                </a:solidFill>
              </a:rPr>
              <a:t> (The Tale of the </a:t>
            </a:r>
            <a:r>
              <a:rPr lang="en-US" sz="2400" u="sng" dirty="0" smtClean="0">
                <a:solidFill>
                  <a:schemeClr val="accent2"/>
                </a:solidFill>
              </a:rPr>
              <a:t>White </a:t>
            </a:r>
            <a:r>
              <a:rPr lang="en-US" sz="2400" u="sng" dirty="0">
                <a:solidFill>
                  <a:schemeClr val="accent2"/>
                </a:solidFill>
              </a:rPr>
              <a:t>Serpent, 1958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</a:rPr>
              <a:t>). This film was </a:t>
            </a:r>
            <a:endParaRPr lang="en-US" sz="2400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</a:rPr>
              <a:t>more 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</a:rPr>
              <a:t>Disney in tone than modern anime with musical </a:t>
            </a:r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</a:rPr>
              <a:t>numbers and </a:t>
            </a:r>
          </a:p>
          <a:p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</a:rPr>
              <a:t>animal 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</a:rPr>
              <a:t>sidekicks. </a:t>
            </a:r>
            <a:endParaRPr lang="en-US" sz="2400" dirty="0" smtClean="0">
              <a:solidFill>
                <a:schemeClr val="accent4">
                  <a:lumMod val="75000"/>
                </a:schemeClr>
              </a:solidFill>
            </a:endParaRPr>
          </a:p>
          <a:p>
            <a:endParaRPr lang="en-US" sz="2400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</a:rPr>
              <a:t>It 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</a:rPr>
              <a:t>was released in the US as </a:t>
            </a:r>
            <a:r>
              <a:rPr lang="en-US" sz="2400" u="sng" dirty="0">
                <a:solidFill>
                  <a:schemeClr val="accent2"/>
                </a:solidFill>
              </a:rPr>
              <a:t>Panda and the Magic Serpent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</a:rPr>
              <a:t>. </a:t>
            </a:r>
            <a:endParaRPr lang="en-US" sz="2400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</a:rPr>
              <a:t>Throughout 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</a:rPr>
              <a:t>the </a:t>
            </a:r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</a:rPr>
              <a:t>1960s 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</a:rPr>
              <a:t>and into the early 1970s Toei continued to </a:t>
            </a:r>
            <a:endParaRPr lang="en-US" sz="2400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</a:rPr>
              <a:t>release 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</a:rPr>
              <a:t>these Disney-like films.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3441719"/>
            <a:ext cx="4267200" cy="340687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3441720"/>
            <a:ext cx="4038600" cy="3406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8005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2438400"/>
            <a:ext cx="3429000" cy="44196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50800"/>
            <a:ext cx="9204507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Osamu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</a:rPr>
              <a:t>Tezuka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 started a rival production company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called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</a:rPr>
              <a:t>Mushi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Productions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. The studio's first hit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Mighty Atom became 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the first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popular</a:t>
            </a:r>
          </a:p>
          <a:p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anime television series in 1963.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Contrary 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to popular belief, Atom was </a:t>
            </a:r>
            <a:endParaRPr lang="en-US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not 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the first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anime 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series broadcast in Japan;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that 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honor falls to </a:t>
            </a:r>
            <a:endParaRPr lang="en-US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Manga 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Calendar, which began broadcasting in 1962.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However, 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Atom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was</a:t>
            </a:r>
          </a:p>
          <a:p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the first series to feature regular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characters 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in an ongoing plot. </a:t>
            </a:r>
            <a:endParaRPr lang="en-US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It was rewrote and adapted 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Atom for the United States in 1964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,</a:t>
            </a:r>
          </a:p>
          <a:p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retitled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as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</a:rPr>
              <a:t>Astro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 Boy. </a:t>
            </a:r>
          </a:p>
          <a:p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</a:rPr>
              <a:t>The </a:t>
            </a:r>
            <a:r>
              <a:rPr lang="en-US" sz="2400" dirty="0">
                <a:solidFill>
                  <a:schemeClr val="accent4">
                    <a:lumMod val="50000"/>
                  </a:schemeClr>
                </a:solidFill>
              </a:rPr>
              <a:t>success of Atom in Japan opened 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</a:rPr>
              <a:t>the</a:t>
            </a:r>
          </a:p>
          <a:p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400" dirty="0">
                <a:solidFill>
                  <a:schemeClr val="accent4">
                    <a:lumMod val="50000"/>
                  </a:schemeClr>
                </a:solidFill>
              </a:rPr>
              <a:t>doors for many more anime titles to be </a:t>
            </a:r>
            <a:endParaRPr lang="en-US" sz="2400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</a:rPr>
              <a:t>created</a:t>
            </a:r>
            <a:r>
              <a:rPr lang="en-US" sz="2400" dirty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</a:rPr>
              <a:t>including </a:t>
            </a:r>
            <a:r>
              <a:rPr lang="en-US" sz="2400" dirty="0" err="1">
                <a:solidFill>
                  <a:schemeClr val="accent4">
                    <a:lumMod val="50000"/>
                  </a:schemeClr>
                </a:solidFill>
              </a:rPr>
              <a:t>Mitsuteru</a:t>
            </a:r>
            <a:r>
              <a:rPr lang="en-US" sz="240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</a:rPr>
              <a:t>Yokoyama's </a:t>
            </a:r>
            <a:r>
              <a:rPr lang="en-US" sz="2400" dirty="0" err="1">
                <a:solidFill>
                  <a:schemeClr val="accent4">
                    <a:lumMod val="50000"/>
                  </a:schemeClr>
                </a:solidFill>
              </a:rPr>
              <a:t>Tetsujin</a:t>
            </a:r>
            <a:r>
              <a:rPr lang="en-US" sz="240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endParaRPr lang="en-US" sz="2400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</a:rPr>
              <a:t>28-go </a:t>
            </a:r>
            <a:r>
              <a:rPr lang="en-US" sz="2400" dirty="0">
                <a:solidFill>
                  <a:schemeClr val="accent4">
                    <a:lumMod val="50000"/>
                  </a:schemeClr>
                </a:solidFill>
              </a:rPr>
              <a:t>(later released in the U.S. as </a:t>
            </a:r>
            <a:r>
              <a:rPr lang="en-US" sz="2400" dirty="0" err="1">
                <a:solidFill>
                  <a:schemeClr val="accent4">
                    <a:lumMod val="50000"/>
                  </a:schemeClr>
                </a:solidFill>
              </a:rPr>
              <a:t>Gigantor</a:t>
            </a:r>
            <a:r>
              <a:rPr lang="en-US" sz="2400" dirty="0">
                <a:solidFill>
                  <a:schemeClr val="accent4">
                    <a:lumMod val="50000"/>
                  </a:schemeClr>
                </a:solidFill>
              </a:rPr>
              <a:t>), </a:t>
            </a:r>
            <a:endParaRPr lang="en-US" sz="2400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n-US" sz="2400" dirty="0" err="1" smtClean="0">
                <a:solidFill>
                  <a:schemeClr val="accent4">
                    <a:lumMod val="50000"/>
                  </a:schemeClr>
                </a:solidFill>
              </a:rPr>
              <a:t>Tezuka's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400" dirty="0">
                <a:solidFill>
                  <a:schemeClr val="accent4">
                    <a:lumMod val="50000"/>
                  </a:schemeClr>
                </a:solidFill>
              </a:rPr>
              <a:t>Jungle Emperor (later released in the U.S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</a:p>
          <a:p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400" dirty="0">
                <a:solidFill>
                  <a:schemeClr val="accent4">
                    <a:lumMod val="50000"/>
                  </a:schemeClr>
                </a:solidFill>
              </a:rPr>
              <a:t>as </a:t>
            </a:r>
            <a:r>
              <a:rPr lang="en-US" sz="2400" dirty="0" err="1">
                <a:solidFill>
                  <a:schemeClr val="accent4">
                    <a:lumMod val="50000"/>
                  </a:schemeClr>
                </a:solidFill>
              </a:rPr>
              <a:t>Kimba</a:t>
            </a:r>
            <a:r>
              <a:rPr lang="en-US" sz="2400" dirty="0">
                <a:solidFill>
                  <a:schemeClr val="accent4">
                    <a:lumMod val="50000"/>
                  </a:schemeClr>
                </a:solidFill>
              </a:rPr>
              <a:t> the White 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</a:rPr>
              <a:t>Lion</a:t>
            </a:r>
            <a:r>
              <a:rPr lang="en-US" sz="2400" dirty="0">
                <a:solidFill>
                  <a:schemeClr val="accent4">
                    <a:lumMod val="50000"/>
                  </a:schemeClr>
                </a:solidFill>
              </a:rPr>
              <a:t>) and 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</a:rPr>
              <a:t>Tatsuo </a:t>
            </a:r>
            <a:r>
              <a:rPr lang="en-US" sz="2400" dirty="0">
                <a:solidFill>
                  <a:schemeClr val="accent4">
                    <a:lumMod val="50000"/>
                  </a:schemeClr>
                </a:solidFill>
              </a:rPr>
              <a:t>Yoshida's </a:t>
            </a:r>
            <a:endParaRPr lang="en-US" sz="2400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</a:rPr>
              <a:t>Mach </a:t>
            </a:r>
            <a:r>
              <a:rPr lang="en-US" sz="2400" dirty="0">
                <a:solidFill>
                  <a:schemeClr val="accent4">
                    <a:lumMod val="50000"/>
                  </a:schemeClr>
                </a:solidFill>
              </a:rPr>
              <a:t>Go </a:t>
            </a:r>
            <a:r>
              <a:rPr lang="en-US" sz="2400" dirty="0" err="1">
                <a:solidFill>
                  <a:schemeClr val="accent4">
                    <a:lumMod val="50000"/>
                  </a:schemeClr>
                </a:solidFill>
              </a:rPr>
              <a:t>Go</a:t>
            </a:r>
            <a:r>
              <a:rPr lang="en-US" sz="240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4">
                    <a:lumMod val="50000"/>
                  </a:schemeClr>
                </a:solidFill>
              </a:rPr>
              <a:t>Go</a:t>
            </a:r>
            <a:r>
              <a:rPr lang="en-US" sz="2400" dirty="0">
                <a:solidFill>
                  <a:schemeClr val="accent4">
                    <a:lumMod val="50000"/>
                  </a:schemeClr>
                </a:solidFill>
              </a:rPr>
              <a:t> (later released in the U.S. </a:t>
            </a:r>
            <a:endParaRPr lang="en-US" sz="2400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</a:rPr>
              <a:t>as </a:t>
            </a:r>
            <a:r>
              <a:rPr lang="en-US" sz="2400" dirty="0">
                <a:solidFill>
                  <a:schemeClr val="accent4">
                    <a:lumMod val="50000"/>
                  </a:schemeClr>
                </a:solidFill>
              </a:rPr>
              <a:t>Speed Racer).</a:t>
            </a:r>
          </a:p>
        </p:txBody>
      </p:sp>
    </p:spTree>
    <p:extLst>
      <p:ext uri="{BB962C8B-B14F-4D97-AF65-F5344CB8AC3E}">
        <p14:creationId xmlns:p14="http://schemas.microsoft.com/office/powerpoint/2010/main" val="1528401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76295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</a:rPr>
              <a:t>In the early 70s, anime production went down again due to other series </a:t>
            </a:r>
          </a:p>
          <a:p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</a:rPr>
              <a:t>Now airing on television, especially dramas and soap operas.</a:t>
            </a:r>
          </a:p>
          <a:p>
            <a:endParaRPr lang="en-US" sz="24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</a:rPr>
              <a:t>However, in the late 70s, the mecha genre was born.</a:t>
            </a:r>
          </a:p>
          <a:p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Some early works include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Mazinger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Z</a:t>
            </a:r>
            <a:r>
              <a:rPr lang="en-US" sz="2400" dirty="0">
                <a:solidFill>
                  <a:srgbClr val="FFC000"/>
                </a:solidFill>
              </a:rPr>
              <a:t> 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(1972-74), 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Science Ninja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Team</a:t>
            </a:r>
          </a:p>
          <a:p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Gatchaman</a:t>
            </a:r>
            <a:r>
              <a:rPr lang="en-US" sz="2400" dirty="0">
                <a:solidFill>
                  <a:srgbClr val="FFC000"/>
                </a:solidFill>
              </a:rPr>
              <a:t> 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(1972-74), 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Space Battleship Yamato</a:t>
            </a:r>
            <a:r>
              <a:rPr lang="en-US" sz="2400" dirty="0">
                <a:solidFill>
                  <a:srgbClr val="FFC000"/>
                </a:solidFill>
              </a:rPr>
              <a:t> 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(1974-75) and 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Mobile </a:t>
            </a:r>
            <a:endParaRPr lang="en-US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Suit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Gundam</a:t>
            </a:r>
            <a:r>
              <a:rPr lang="en-US" sz="2400" dirty="0">
                <a:solidFill>
                  <a:srgbClr val="FFC000"/>
                </a:solidFill>
              </a:rPr>
              <a:t> 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(1979-80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</a:rPr>
              <a:t>).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</a:rPr>
              <a:t>SciFi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</a:rPr>
              <a:t> genres also became more prominent</a:t>
            </a:r>
          </a:p>
          <a:p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</a:rPr>
              <a:t>as well as the theme of “good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</a:rPr>
              <a:t>vs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</a:rPr>
              <a:t> bad”, and the iconic ‘super hero’.</a:t>
            </a:r>
            <a:endParaRPr lang="en-US" sz="2400" dirty="0">
              <a:solidFill>
                <a:schemeClr val="bg2">
                  <a:lumMod val="25000"/>
                </a:schemeClr>
              </a:solidFill>
            </a:endParaRP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83227"/>
            <a:ext cx="2286000" cy="387477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2983227"/>
            <a:ext cx="2336800" cy="387477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800" y="2983227"/>
            <a:ext cx="2235200" cy="387477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1" y="2983226"/>
            <a:ext cx="2286000" cy="3874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325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5400" y="25400"/>
            <a:ext cx="9360576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</a:rPr>
              <a:t>The “Golden Age” of anime came right around the 80s and early 90s.</a:t>
            </a:r>
          </a:p>
          <a:p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</a:rPr>
              <a:t>The theatrical version of </a:t>
            </a:r>
            <a:r>
              <a:rPr lang="en-US" sz="2400" u="sng" dirty="0" smtClean="0">
                <a:solidFill>
                  <a:schemeClr val="accent3"/>
                </a:solidFill>
              </a:rPr>
              <a:t>Space Battleship Yamato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</a:rPr>
              <a:t>kick-started the </a:t>
            </a:r>
          </a:p>
          <a:p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</a:rPr>
              <a:t>Golden age in the very early 1980s. It was reworked into </a:t>
            </a:r>
            <a:r>
              <a:rPr lang="en-US" sz="2400" u="sng" dirty="0" err="1" smtClean="0">
                <a:solidFill>
                  <a:schemeClr val="accent3"/>
                </a:solidFill>
              </a:rPr>
              <a:t>Starblazers</a:t>
            </a:r>
            <a:r>
              <a:rPr lang="en-US" sz="2400" u="sng" dirty="0" smtClean="0">
                <a:solidFill>
                  <a:schemeClr val="accent3"/>
                </a:solidFill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(1979).</a:t>
            </a:r>
          </a:p>
          <a:p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400" u="sng" dirty="0" err="1" smtClean="0">
                <a:solidFill>
                  <a:schemeClr val="accent3"/>
                </a:solidFill>
              </a:rPr>
              <a:t>Gatchaman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was reworked and edited into </a:t>
            </a:r>
            <a:r>
              <a:rPr lang="en-US" sz="2400" u="sng" dirty="0">
                <a:solidFill>
                  <a:schemeClr val="accent3"/>
                </a:solidFill>
              </a:rPr>
              <a:t>Battle of the Planets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 in </a:t>
            </a:r>
            <a:endParaRPr lang="en-US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</a:rPr>
              <a:t>1978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and again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</a:rPr>
              <a:t>as </a:t>
            </a:r>
            <a:r>
              <a:rPr lang="en-US" sz="2400" u="sng" dirty="0">
                <a:solidFill>
                  <a:schemeClr val="accent3"/>
                </a:solidFill>
              </a:rPr>
              <a:t>G-Force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 in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</a:rPr>
              <a:t>1986. </a:t>
            </a:r>
            <a:r>
              <a:rPr lang="en-US" sz="2400" u="sng" dirty="0" err="1" smtClean="0">
                <a:solidFill>
                  <a:schemeClr val="accent3"/>
                </a:solidFill>
              </a:rPr>
              <a:t>Robotech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(1985) was created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</a:rPr>
              <a:t>from</a:t>
            </a:r>
          </a:p>
          <a:p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three anime titles, </a:t>
            </a:r>
            <a:r>
              <a:rPr lang="en-US" sz="2400" u="sng" dirty="0">
                <a:solidFill>
                  <a:schemeClr val="accent3"/>
                </a:solidFill>
              </a:rPr>
              <a:t>The Super Dimension Fortress </a:t>
            </a:r>
            <a:r>
              <a:rPr lang="en-US" sz="2400" u="sng" dirty="0" err="1">
                <a:solidFill>
                  <a:schemeClr val="accent3"/>
                </a:solidFill>
              </a:rPr>
              <a:t>Macross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en-US" sz="2400" u="sng" dirty="0" smtClean="0">
                <a:solidFill>
                  <a:schemeClr val="accent3"/>
                </a:solidFill>
              </a:rPr>
              <a:t>Super </a:t>
            </a:r>
          </a:p>
          <a:p>
            <a:r>
              <a:rPr lang="en-US" sz="2400" u="sng" dirty="0" smtClean="0">
                <a:solidFill>
                  <a:schemeClr val="accent3"/>
                </a:solidFill>
              </a:rPr>
              <a:t>Dimension </a:t>
            </a:r>
            <a:r>
              <a:rPr lang="en-US" sz="2400" u="sng" dirty="0">
                <a:solidFill>
                  <a:schemeClr val="accent3"/>
                </a:solidFill>
              </a:rPr>
              <a:t>Cavalry Southern Cross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 and </a:t>
            </a:r>
            <a:r>
              <a:rPr lang="en-US" sz="2400" u="sng" dirty="0">
                <a:solidFill>
                  <a:schemeClr val="accent3"/>
                </a:solidFill>
              </a:rPr>
              <a:t>Genesis Climber </a:t>
            </a:r>
            <a:r>
              <a:rPr lang="en-US" sz="2400" u="sng" dirty="0" err="1">
                <a:solidFill>
                  <a:schemeClr val="accent3"/>
                </a:solidFill>
              </a:rPr>
              <a:t>Mospeada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.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90356"/>
            <a:ext cx="3149938" cy="416764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938" y="2597715"/>
            <a:ext cx="3098462" cy="426028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2597713"/>
            <a:ext cx="2895600" cy="4260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894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5400" y="25399"/>
            <a:ext cx="938212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Here’s some of the more popular and great works of the 80s Golden Age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19200" y="1371600"/>
            <a:ext cx="5044651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DBZ (1989-1996)</a:t>
            </a:r>
          </a:p>
          <a:p>
            <a:r>
              <a:rPr lang="en-US" dirty="0" smtClean="0"/>
              <a:t>Mobile Suit </a:t>
            </a:r>
            <a:r>
              <a:rPr lang="en-US" dirty="0" err="1" smtClean="0"/>
              <a:t>Gundam</a:t>
            </a:r>
            <a:r>
              <a:rPr lang="en-US" dirty="0" smtClean="0"/>
              <a:t> (1979-1980)</a:t>
            </a:r>
            <a:endParaRPr lang="en-US" dirty="0"/>
          </a:p>
          <a:p>
            <a:r>
              <a:rPr lang="en-US" dirty="0" smtClean="0"/>
              <a:t>Mobile Suit </a:t>
            </a:r>
            <a:r>
              <a:rPr lang="en-US" dirty="0" err="1" smtClean="0"/>
              <a:t>Gundam</a:t>
            </a:r>
            <a:r>
              <a:rPr lang="en-US" dirty="0" smtClean="0"/>
              <a:t> (1985)</a:t>
            </a:r>
          </a:p>
          <a:p>
            <a:r>
              <a:rPr lang="en-US" dirty="0" smtClean="0"/>
              <a:t>Tokyo Bubblegum Crisis (1987)</a:t>
            </a:r>
          </a:p>
          <a:p>
            <a:r>
              <a:rPr lang="en-US" dirty="0" err="1" smtClean="0"/>
              <a:t>Ranma</a:t>
            </a:r>
            <a:r>
              <a:rPr lang="en-US" dirty="0" smtClean="0"/>
              <a:t> ½ (1989)</a:t>
            </a:r>
          </a:p>
          <a:p>
            <a:r>
              <a:rPr lang="en-US" dirty="0" err="1" smtClean="0"/>
              <a:t>Patlabor</a:t>
            </a:r>
            <a:r>
              <a:rPr lang="en-US" dirty="0" smtClean="0"/>
              <a:t>: The Mobile Police</a:t>
            </a:r>
            <a:r>
              <a:rPr lang="en-US" dirty="0"/>
              <a:t> </a:t>
            </a:r>
            <a:r>
              <a:rPr lang="en-US" dirty="0" smtClean="0"/>
              <a:t>(1989)</a:t>
            </a:r>
          </a:p>
          <a:p>
            <a:r>
              <a:rPr lang="en-US" dirty="0" smtClean="0"/>
              <a:t>Captain </a:t>
            </a:r>
            <a:r>
              <a:rPr lang="en-US" dirty="0" err="1" smtClean="0"/>
              <a:t>Harlock</a:t>
            </a:r>
            <a:r>
              <a:rPr lang="en-US" dirty="0" smtClean="0"/>
              <a:t> and the Queen of a Thousand Years</a:t>
            </a:r>
          </a:p>
          <a:p>
            <a:r>
              <a:rPr lang="en-US" dirty="0" smtClean="0"/>
              <a:t>Transformers: The Headmasters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002151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805</TotalTime>
  <Words>691</Words>
  <Application>Microsoft Office PowerPoint</Application>
  <PresentationFormat>On-screen Show (4:3)</PresentationFormat>
  <Paragraphs>83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Beginnings of Anime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Melissa</dc:creator>
  <cp:lastModifiedBy>Melissa</cp:lastModifiedBy>
  <cp:revision>27</cp:revision>
  <dcterms:created xsi:type="dcterms:W3CDTF">2013-10-07T12:53:03Z</dcterms:created>
  <dcterms:modified xsi:type="dcterms:W3CDTF">2014-08-17T21:40:34Z</dcterms:modified>
</cp:coreProperties>
</file>